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9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4630400" cy="8229600"/>
  <p:notesSz cx="8229600" cy="14630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96" d="100"/>
          <a:sy n="96" d="100"/>
        </p:scale>
        <p:origin x="378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6599494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hyperlink" Target="https://gamma.app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gamma.app" TargetMode="Externa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hyperlink" Target="https://gamma.app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hyperlink" Target="https://gamma.app" TargetMode="Externa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hyperlink" Target="https://gamma.app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0C17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-74890"/>
            <a:ext cx="14630400" cy="8229600"/>
          </a:xfrm>
          <a:prstGeom prst="rect">
            <a:avLst/>
          </a:prstGeom>
          <a:solidFill>
            <a:srgbClr val="241631"/>
          </a:solidFill>
          <a:ln/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6319599" y="2873454"/>
            <a:ext cx="6377940" cy="83319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6561"/>
              </a:lnSpc>
              <a:buNone/>
            </a:pPr>
            <a:r>
              <a:rPr lang="en-US" sz="5249" b="1" dirty="0">
                <a:solidFill>
                  <a:srgbClr val="FF726D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هوش مصنوعی در وب</a:t>
            </a:r>
            <a:endParaRPr lang="en-US" sz="5249" dirty="0"/>
          </a:p>
        </p:txBody>
      </p:sp>
      <p:sp>
        <p:nvSpPr>
          <p:cNvPr id="6" name="Text 3"/>
          <p:cNvSpPr/>
          <p:nvPr/>
        </p:nvSpPr>
        <p:spPr>
          <a:xfrm>
            <a:off x="6319599" y="4039910"/>
            <a:ext cx="7477601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r">
              <a:lnSpc>
                <a:spcPts val="2799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هوش مصنوعی یکی از مهم‌ترین تکنولوژی‌های جدید در حوزه وب است. </a:t>
            </a:r>
            <a:r>
              <a:rPr lang="en-US" sz="1750" dirty="0" err="1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در</a:t>
            </a: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 </a:t>
            </a:r>
            <a:r>
              <a:rPr lang="fa-IR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این  </a:t>
            </a:r>
            <a:r>
              <a:rPr lang="en-US" sz="1750" dirty="0" err="1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پژوهش</a:t>
            </a: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، به شرح اصول و کاربرد هوش مصنوعی در وب پرداخته می‌شود.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6319599" y="5000625"/>
            <a:ext cx="7477601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محمد حسین زاده                                           40016341054030 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0C17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1631"/>
          </a:solidFill>
          <a:ln/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72800" y="0"/>
            <a:ext cx="36576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833199" y="1871067"/>
            <a:ext cx="505206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FF726D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اصول هوش مصنوعی</a:t>
            </a:r>
            <a:endParaRPr lang="en-US" sz="4374" dirty="0"/>
          </a:p>
        </p:txBody>
      </p:sp>
      <p:sp>
        <p:nvSpPr>
          <p:cNvPr id="6" name="Shape 3"/>
          <p:cNvSpPr/>
          <p:nvPr/>
        </p:nvSpPr>
        <p:spPr>
          <a:xfrm>
            <a:off x="833199" y="3072289"/>
            <a:ext cx="499943" cy="499943"/>
          </a:xfrm>
          <a:prstGeom prst="roundRect">
            <a:avLst>
              <a:gd name="adj" fmla="val 13333"/>
            </a:avLst>
          </a:prstGeom>
          <a:solidFill>
            <a:srgbClr val="312140"/>
          </a:solidFill>
          <a:ln/>
        </p:spPr>
      </p:sp>
      <p:sp>
        <p:nvSpPr>
          <p:cNvPr id="7" name="Text 4"/>
          <p:cNvSpPr/>
          <p:nvPr/>
        </p:nvSpPr>
        <p:spPr>
          <a:xfrm>
            <a:off x="999292" y="3113961"/>
            <a:ext cx="16764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b="1" dirty="0">
                <a:solidFill>
                  <a:srgbClr val="FF726D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1</a:t>
            </a:r>
            <a:endParaRPr lang="en-US" sz="2624" dirty="0"/>
          </a:p>
        </p:txBody>
      </p:sp>
      <p:sp>
        <p:nvSpPr>
          <p:cNvPr id="8" name="Text 5"/>
          <p:cNvSpPr/>
          <p:nvPr/>
        </p:nvSpPr>
        <p:spPr>
          <a:xfrm>
            <a:off x="1555313" y="3148608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FF726D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یادگیری ماشینی</a:t>
            </a:r>
            <a:endParaRPr lang="en-US" sz="2187" dirty="0"/>
          </a:p>
        </p:txBody>
      </p:sp>
      <p:sp>
        <p:nvSpPr>
          <p:cNvPr id="9" name="Text 6"/>
          <p:cNvSpPr/>
          <p:nvPr/>
        </p:nvSpPr>
        <p:spPr>
          <a:xfrm>
            <a:off x="1555313" y="3629025"/>
            <a:ext cx="3820001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r">
              <a:lnSpc>
                <a:spcPts val="2799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استفاده از </a:t>
            </a:r>
            <a:r>
              <a:rPr lang="en-US" sz="1750" dirty="0" err="1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برنامه‌های</a:t>
            </a: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 </a:t>
            </a:r>
            <a:r>
              <a:rPr lang="en-US" sz="1750" dirty="0" err="1">
                <a:solidFill>
                  <a:srgbClr val="DAD1E6"/>
                </a:solidFill>
                <a:latin typeface="Calibri" panose="020F0502020204030204" pitchFamily="34" charset="0"/>
                <a:ea typeface="Fira Sans" pitchFamily="34" charset="-122"/>
                <a:cs typeface="Calibri" panose="020F0502020204030204" pitchFamily="34" charset="0"/>
              </a:rPr>
              <a:t>کامپی</a:t>
            </a:r>
            <a:r>
              <a:rPr lang="fa-IR" sz="1750" dirty="0">
                <a:solidFill>
                  <a:srgbClr val="DAD1E6"/>
                </a:solidFill>
                <a:latin typeface="Calibri" panose="020F0502020204030204" pitchFamily="34" charset="0"/>
                <a:ea typeface="Fira Sans" pitchFamily="34" charset="-122"/>
                <a:cs typeface="Calibri" panose="020F0502020204030204" pitchFamily="34" charset="0"/>
              </a:rPr>
              <a:t>وت</a:t>
            </a:r>
            <a:r>
              <a:rPr lang="en-US" sz="1750" dirty="0" err="1">
                <a:solidFill>
                  <a:srgbClr val="DAD1E6"/>
                </a:solidFill>
                <a:latin typeface="Calibri" panose="020F0502020204030204" pitchFamily="34" charset="0"/>
                <a:ea typeface="Fira Sans" pitchFamily="34" charset="-122"/>
                <a:cs typeface="Calibri" panose="020F0502020204030204" pitchFamily="34" charset="0"/>
              </a:rPr>
              <a:t>ری</a:t>
            </a: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 در یادگیری، تشخیص الگو‌ها و پیش‌بینی رفتار.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5597485" y="3072289"/>
            <a:ext cx="499943" cy="499943"/>
          </a:xfrm>
          <a:prstGeom prst="roundRect">
            <a:avLst>
              <a:gd name="adj" fmla="val 13333"/>
            </a:avLst>
          </a:prstGeom>
          <a:solidFill>
            <a:srgbClr val="312140"/>
          </a:solidFill>
          <a:ln/>
        </p:spPr>
      </p:sp>
      <p:sp>
        <p:nvSpPr>
          <p:cNvPr id="11" name="Text 8"/>
          <p:cNvSpPr/>
          <p:nvPr/>
        </p:nvSpPr>
        <p:spPr>
          <a:xfrm>
            <a:off x="5763578" y="3113961"/>
            <a:ext cx="16764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b="1" dirty="0">
                <a:solidFill>
                  <a:srgbClr val="FF726D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2</a:t>
            </a:r>
            <a:endParaRPr lang="en-US" sz="2624" dirty="0"/>
          </a:p>
        </p:txBody>
      </p:sp>
      <p:sp>
        <p:nvSpPr>
          <p:cNvPr id="12" name="Text 9"/>
          <p:cNvSpPr/>
          <p:nvPr/>
        </p:nvSpPr>
        <p:spPr>
          <a:xfrm>
            <a:off x="6319599" y="3148608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FF726D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تحلیل داده</a:t>
            </a:r>
            <a:endParaRPr lang="en-US" sz="2187" dirty="0"/>
          </a:p>
        </p:txBody>
      </p:sp>
      <p:sp>
        <p:nvSpPr>
          <p:cNvPr id="13" name="Text 10"/>
          <p:cNvSpPr/>
          <p:nvPr/>
        </p:nvSpPr>
        <p:spPr>
          <a:xfrm>
            <a:off x="6319599" y="3629025"/>
            <a:ext cx="3820001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r">
              <a:lnSpc>
                <a:spcPts val="2799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تحلیل داده‌ها با استفاده از الگوریتم‌های هوش مصنوعی، از اثر بخشی بسیار بالایی برخوردار است.</a:t>
            </a:r>
            <a:endParaRPr lang="en-US" sz="1750" dirty="0"/>
          </a:p>
        </p:txBody>
      </p:sp>
      <p:sp>
        <p:nvSpPr>
          <p:cNvPr id="14" name="Shape 11"/>
          <p:cNvSpPr/>
          <p:nvPr/>
        </p:nvSpPr>
        <p:spPr>
          <a:xfrm>
            <a:off x="833199" y="5090993"/>
            <a:ext cx="499943" cy="499943"/>
          </a:xfrm>
          <a:prstGeom prst="roundRect">
            <a:avLst>
              <a:gd name="adj" fmla="val 13333"/>
            </a:avLst>
          </a:prstGeom>
          <a:solidFill>
            <a:srgbClr val="312140"/>
          </a:solidFill>
          <a:ln/>
        </p:spPr>
      </p:sp>
      <p:sp>
        <p:nvSpPr>
          <p:cNvPr id="15" name="Text 12"/>
          <p:cNvSpPr/>
          <p:nvPr/>
        </p:nvSpPr>
        <p:spPr>
          <a:xfrm>
            <a:off x="999292" y="5132665"/>
            <a:ext cx="16764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b="1" dirty="0">
                <a:solidFill>
                  <a:srgbClr val="FF726D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3</a:t>
            </a:r>
            <a:endParaRPr lang="en-US" sz="2624" dirty="0"/>
          </a:p>
        </p:txBody>
      </p:sp>
      <p:sp>
        <p:nvSpPr>
          <p:cNvPr id="16" name="Text 13"/>
          <p:cNvSpPr/>
          <p:nvPr/>
        </p:nvSpPr>
        <p:spPr>
          <a:xfrm>
            <a:off x="1555313" y="5167313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FF726D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یادگیری عمیق</a:t>
            </a:r>
            <a:endParaRPr lang="en-US" sz="2187" dirty="0"/>
          </a:p>
        </p:txBody>
      </p:sp>
      <p:sp>
        <p:nvSpPr>
          <p:cNvPr id="17" name="Text 14"/>
          <p:cNvSpPr/>
          <p:nvPr/>
        </p:nvSpPr>
        <p:spPr>
          <a:xfrm>
            <a:off x="1555313" y="5647730"/>
            <a:ext cx="8584287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r">
              <a:lnSpc>
                <a:spcPts val="2799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یادگیری عمیق به کاربرد های پیشرفته هوش مصنوعی مانند تصویر برداری و مدل سازی صدا می‌پردازد.</a:t>
            </a:r>
            <a:endParaRPr lang="en-US" sz="1750" dirty="0"/>
          </a:p>
        </p:txBody>
      </p:sp>
      <p:pic>
        <p:nvPicPr>
          <p:cNvPr id="18" name="Image 1" descr="preencoded.png">
            <a:hlinkClick r:id="rId4"/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0C17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1631"/>
          </a:solidFill>
          <a:ln/>
        </p:spPr>
      </p:sp>
      <p:sp>
        <p:nvSpPr>
          <p:cNvPr id="4" name="Text 2"/>
          <p:cNvSpPr/>
          <p:nvPr/>
        </p:nvSpPr>
        <p:spPr>
          <a:xfrm>
            <a:off x="2037993" y="2359819"/>
            <a:ext cx="821436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FF726D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روند توسعه هوش مصنوعی در وب</a:t>
            </a:r>
            <a:endParaRPr lang="en-US" sz="4374" dirty="0"/>
          </a:p>
        </p:txBody>
      </p:sp>
      <p:sp>
        <p:nvSpPr>
          <p:cNvPr id="5" name="Text 3"/>
          <p:cNvSpPr/>
          <p:nvPr/>
        </p:nvSpPr>
        <p:spPr>
          <a:xfrm>
            <a:off x="2037993" y="3609618"/>
            <a:ext cx="294894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281"/>
              </a:lnSpc>
              <a:buNone/>
            </a:pPr>
            <a:r>
              <a:rPr lang="en-US" sz="2624" b="1" dirty="0">
                <a:solidFill>
                  <a:srgbClr val="FF726D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زمان مبتنی بر قوانین</a:t>
            </a:r>
            <a:endParaRPr lang="en-US" sz="2624" dirty="0"/>
          </a:p>
        </p:txBody>
      </p:sp>
      <p:sp>
        <p:nvSpPr>
          <p:cNvPr id="6" name="Text 4"/>
          <p:cNvSpPr/>
          <p:nvPr/>
        </p:nvSpPr>
        <p:spPr>
          <a:xfrm>
            <a:off x="2037993" y="4248269"/>
            <a:ext cx="3156347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r">
              <a:lnSpc>
                <a:spcPts val="2799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در این مدل، الگوریتم‌ها برای استفاده در تصمیم‌گیری‌های جدول‌مانند طراحی شده‌اند.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5743932" y="3609618"/>
            <a:ext cx="2666286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281"/>
              </a:lnSpc>
              <a:buNone/>
            </a:pPr>
            <a:r>
              <a:rPr lang="en-US" sz="2624" b="1" dirty="0">
                <a:solidFill>
                  <a:srgbClr val="FF726D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زمان براساس داده</a:t>
            </a:r>
            <a:endParaRPr lang="en-US" sz="2624" dirty="0"/>
          </a:p>
        </p:txBody>
      </p:sp>
      <p:sp>
        <p:nvSpPr>
          <p:cNvPr id="8" name="Text 6"/>
          <p:cNvSpPr/>
          <p:nvPr/>
        </p:nvSpPr>
        <p:spPr>
          <a:xfrm>
            <a:off x="5743932" y="4248269"/>
            <a:ext cx="3156347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r">
              <a:lnSpc>
                <a:spcPts val="2799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در این مدل، تصمیم‌گیری‌ها بر اساس تحلیل داده‌های در دسترس اتخاذ می‌شوند.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9449872" y="3609618"/>
            <a:ext cx="299466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281"/>
              </a:lnSpc>
              <a:buNone/>
            </a:pPr>
            <a:r>
              <a:rPr lang="en-US" sz="2624" b="1" dirty="0">
                <a:solidFill>
                  <a:srgbClr val="FF726D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زمان براساس یادگیری</a:t>
            </a:r>
            <a:endParaRPr lang="en-US" sz="2624" dirty="0"/>
          </a:p>
        </p:txBody>
      </p:sp>
      <p:sp>
        <p:nvSpPr>
          <p:cNvPr id="10" name="Text 8"/>
          <p:cNvSpPr/>
          <p:nvPr/>
        </p:nvSpPr>
        <p:spPr>
          <a:xfrm>
            <a:off x="9449872" y="4248269"/>
            <a:ext cx="3156347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r">
              <a:lnSpc>
                <a:spcPts val="2799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در این مدل، هوش مصنوعی از روش‌های یادگیری اقدام می‌کند تا اطلاعات را یاد بگیرد و بهترین تصمیم را بر پایه آن اتخاذ کند.</a:t>
            </a:r>
            <a:endParaRPr lang="en-US" sz="1750" dirty="0"/>
          </a:p>
        </p:txBody>
      </p:sp>
      <p:pic>
        <p:nvPicPr>
          <p:cNvPr id="11" name="Image 0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0C17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1631"/>
          </a:solidFill>
          <a:ln/>
        </p:spPr>
      </p:sp>
      <p:sp>
        <p:nvSpPr>
          <p:cNvPr id="4" name="Text 2"/>
          <p:cNvSpPr/>
          <p:nvPr/>
        </p:nvSpPr>
        <p:spPr>
          <a:xfrm>
            <a:off x="2037993" y="1259324"/>
            <a:ext cx="784860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FF726D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چالش‌های هوش مصنوعی در وب</a:t>
            </a:r>
            <a:endParaRPr lang="en-US" sz="4374" dirty="0"/>
          </a:p>
        </p:txBody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37993" y="2398038"/>
            <a:ext cx="3295888" cy="2036921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2037993" y="4712613"/>
            <a:ext cx="228600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FF726D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پردازش زبان طبیعی</a:t>
            </a:r>
            <a:endParaRPr lang="en-US" sz="2187" dirty="0"/>
          </a:p>
        </p:txBody>
      </p:sp>
      <p:sp>
        <p:nvSpPr>
          <p:cNvPr id="7" name="Text 4"/>
          <p:cNvSpPr/>
          <p:nvPr/>
        </p:nvSpPr>
        <p:spPr>
          <a:xfrm>
            <a:off x="2037993" y="5193030"/>
            <a:ext cx="3295888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r">
              <a:lnSpc>
                <a:spcPts val="2799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بدست آوردن روش‌هایی برای تفسیر و پردازش زبان برای ربات‌ها و کامپیوترها.</a:t>
            </a:r>
            <a:endParaRPr lang="en-US" sz="1750" dirty="0"/>
          </a:p>
        </p:txBody>
      </p:sp>
      <p:pic>
        <p:nvPicPr>
          <p:cNvPr id="8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67137" y="2398038"/>
            <a:ext cx="3296007" cy="2037040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5667137" y="4712732"/>
            <a:ext cx="252222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FF726D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عدم شفافیت الگوریتم</a:t>
            </a:r>
            <a:endParaRPr lang="en-US" sz="2187" dirty="0"/>
          </a:p>
        </p:txBody>
      </p:sp>
      <p:sp>
        <p:nvSpPr>
          <p:cNvPr id="10" name="Text 6"/>
          <p:cNvSpPr/>
          <p:nvPr/>
        </p:nvSpPr>
        <p:spPr>
          <a:xfrm>
            <a:off x="5667137" y="5193149"/>
            <a:ext cx="3296007" cy="17770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r">
              <a:lnSpc>
                <a:spcPts val="2799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برخی الگوریتم های هوش مصنوعی که در وب به کار می‌روند بسیار پیچیده هستند و بدون درک بهترین نحوه عملکرد, مسئله دشواری را پیش روی ما قرار می دهند .</a:t>
            </a:r>
            <a:endParaRPr lang="en-US" sz="1750" dirty="0"/>
          </a:p>
        </p:txBody>
      </p:sp>
      <p:pic>
        <p:nvPicPr>
          <p:cNvPr id="11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296400" y="2398038"/>
            <a:ext cx="3296007" cy="2037040"/>
          </a:xfrm>
          <a:prstGeom prst="rect">
            <a:avLst/>
          </a:prstGeom>
        </p:spPr>
      </p:pic>
      <p:sp>
        <p:nvSpPr>
          <p:cNvPr id="12" name="Text 7"/>
          <p:cNvSpPr/>
          <p:nvPr/>
        </p:nvSpPr>
        <p:spPr>
          <a:xfrm>
            <a:off x="9296400" y="4712732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FF726D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حریم خصوصی</a:t>
            </a:r>
            <a:endParaRPr lang="en-US" sz="2187" dirty="0"/>
          </a:p>
        </p:txBody>
      </p:sp>
      <p:sp>
        <p:nvSpPr>
          <p:cNvPr id="13" name="Text 8"/>
          <p:cNvSpPr/>
          <p:nvPr/>
        </p:nvSpPr>
        <p:spPr>
          <a:xfrm>
            <a:off x="9296400" y="5193149"/>
            <a:ext cx="3296007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r">
              <a:lnSpc>
                <a:spcPts val="2799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اهمیت حفظ حریم خصوصی در استفاده از الگوریتم‌های هوش مصنوعی و جلوگیری از سواستفاده از داده‌ها.</a:t>
            </a:r>
            <a:endParaRPr lang="en-US" sz="1750" dirty="0"/>
          </a:p>
        </p:txBody>
      </p:sp>
      <p:pic>
        <p:nvPicPr>
          <p:cNvPr id="14" name="Image 3" descr="preencoded.png">
            <a:hlinkClick r:id="rId6"/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0C17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1631"/>
          </a:solidFill>
          <a:ln/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77749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2037993" y="3465195"/>
            <a:ext cx="963930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FF726D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نمونه‌های استفاده هوش مصنوعی در وب</a:t>
            </a:r>
            <a:endParaRPr lang="en-US" sz="4374" dirty="0"/>
          </a:p>
        </p:txBody>
      </p:sp>
      <p:sp>
        <p:nvSpPr>
          <p:cNvPr id="6" name="Shape 3"/>
          <p:cNvSpPr/>
          <p:nvPr/>
        </p:nvSpPr>
        <p:spPr>
          <a:xfrm>
            <a:off x="2037993" y="4492823"/>
            <a:ext cx="3370064" cy="3048953"/>
          </a:xfrm>
          <a:prstGeom prst="roundRect">
            <a:avLst>
              <a:gd name="adj" fmla="val 2186"/>
            </a:avLst>
          </a:prstGeom>
          <a:solidFill>
            <a:srgbClr val="312140"/>
          </a:solidFill>
          <a:ln/>
        </p:spPr>
      </p:sp>
      <p:sp>
        <p:nvSpPr>
          <p:cNvPr id="7" name="Text 4"/>
          <p:cNvSpPr/>
          <p:nvPr/>
        </p:nvSpPr>
        <p:spPr>
          <a:xfrm>
            <a:off x="2260163" y="4714994"/>
            <a:ext cx="2925723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FF726D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پیشنهاد دهنده خرید آنلاین</a:t>
            </a:r>
            <a:endParaRPr lang="en-US" sz="2187" dirty="0"/>
          </a:p>
        </p:txBody>
      </p:sp>
      <p:sp>
        <p:nvSpPr>
          <p:cNvPr id="8" name="Text 5"/>
          <p:cNvSpPr/>
          <p:nvPr/>
        </p:nvSpPr>
        <p:spPr>
          <a:xfrm>
            <a:off x="2260163" y="5542598"/>
            <a:ext cx="2925723" cy="17770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r">
              <a:lnSpc>
                <a:spcPts val="2799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الگوریتم‌های هوش مصنوعی می‌تواند با تحلیل داده‌های کاربران، به آن‌ها کمک کند تا محصولات بهتری برای خرید پیدا کنند.</a:t>
            </a:r>
            <a:endParaRPr lang="en-US" sz="1750" dirty="0"/>
          </a:p>
        </p:txBody>
      </p:sp>
      <p:sp>
        <p:nvSpPr>
          <p:cNvPr id="9" name="Shape 6"/>
          <p:cNvSpPr/>
          <p:nvPr/>
        </p:nvSpPr>
        <p:spPr>
          <a:xfrm>
            <a:off x="5630228" y="4492823"/>
            <a:ext cx="3370064" cy="3048953"/>
          </a:xfrm>
          <a:prstGeom prst="roundRect">
            <a:avLst>
              <a:gd name="adj" fmla="val 2186"/>
            </a:avLst>
          </a:prstGeom>
          <a:solidFill>
            <a:srgbClr val="312140"/>
          </a:solidFill>
          <a:ln/>
        </p:spPr>
      </p:sp>
      <p:sp>
        <p:nvSpPr>
          <p:cNvPr id="10" name="Text 7"/>
          <p:cNvSpPr/>
          <p:nvPr/>
        </p:nvSpPr>
        <p:spPr>
          <a:xfrm>
            <a:off x="5852398" y="4714994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FF726D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خودران</a:t>
            </a:r>
            <a:endParaRPr lang="en-US" sz="2187" dirty="0"/>
          </a:p>
        </p:txBody>
      </p:sp>
      <p:sp>
        <p:nvSpPr>
          <p:cNvPr id="11" name="Text 8"/>
          <p:cNvSpPr/>
          <p:nvPr/>
        </p:nvSpPr>
        <p:spPr>
          <a:xfrm>
            <a:off x="5852398" y="5195411"/>
            <a:ext cx="2925723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r">
              <a:lnSpc>
                <a:spcPts val="2799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شرکت‌های بزرگ مانند تسلا، در حال تحقیق در زمینه خودروهای خودکار مبتنی بر هوش مصنوعی هستند.</a:t>
            </a:r>
            <a:endParaRPr lang="en-US" sz="1750" dirty="0"/>
          </a:p>
        </p:txBody>
      </p:sp>
      <p:sp>
        <p:nvSpPr>
          <p:cNvPr id="12" name="Shape 9"/>
          <p:cNvSpPr/>
          <p:nvPr/>
        </p:nvSpPr>
        <p:spPr>
          <a:xfrm>
            <a:off x="9222462" y="4492823"/>
            <a:ext cx="3370064" cy="3048953"/>
          </a:xfrm>
          <a:prstGeom prst="roundRect">
            <a:avLst>
              <a:gd name="adj" fmla="val 2186"/>
            </a:avLst>
          </a:prstGeom>
          <a:solidFill>
            <a:srgbClr val="312140"/>
          </a:solidFill>
          <a:ln/>
        </p:spPr>
      </p:sp>
      <p:sp>
        <p:nvSpPr>
          <p:cNvPr id="13" name="Text 10"/>
          <p:cNvSpPr/>
          <p:nvPr/>
        </p:nvSpPr>
        <p:spPr>
          <a:xfrm>
            <a:off x="9444633" y="4714994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FF726D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جستجوی پیشرفته</a:t>
            </a:r>
            <a:endParaRPr lang="en-US" sz="2187" dirty="0"/>
          </a:p>
        </p:txBody>
      </p:sp>
      <p:sp>
        <p:nvSpPr>
          <p:cNvPr id="14" name="Text 11"/>
          <p:cNvSpPr/>
          <p:nvPr/>
        </p:nvSpPr>
        <p:spPr>
          <a:xfrm>
            <a:off x="9444633" y="5195411"/>
            <a:ext cx="2925723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r">
              <a:lnSpc>
                <a:spcPts val="2799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الگوریتم‌های هوش مصنوعی می‌توانند در جستجوی وب به کار روند.</a:t>
            </a:r>
            <a:endParaRPr lang="en-US" sz="1750" dirty="0"/>
          </a:p>
        </p:txBody>
      </p:sp>
      <p:pic>
        <p:nvPicPr>
          <p:cNvPr id="15" name="Image 1" descr="preencoded.png">
            <a:hlinkClick r:id="rId4"/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0C17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1631"/>
          </a:solidFill>
          <a:ln/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36576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4490799" y="755928"/>
            <a:ext cx="9306401" cy="138874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FF726D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کاربرد هوش مصنوعی در حوزه‌های مختلف وب</a:t>
            </a:r>
            <a:endParaRPr lang="en-US" sz="4374" dirty="0"/>
          </a:p>
        </p:txBody>
      </p:sp>
      <p:sp>
        <p:nvSpPr>
          <p:cNvPr id="6" name="Shape 3"/>
          <p:cNvSpPr/>
          <p:nvPr/>
        </p:nvSpPr>
        <p:spPr>
          <a:xfrm>
            <a:off x="4810244" y="2477929"/>
            <a:ext cx="27742" cy="4995624"/>
          </a:xfrm>
          <a:prstGeom prst="rect">
            <a:avLst/>
          </a:prstGeom>
          <a:solidFill>
            <a:srgbClr val="FF6680"/>
          </a:solidFill>
          <a:ln/>
        </p:spPr>
      </p:sp>
      <p:sp>
        <p:nvSpPr>
          <p:cNvPr id="7" name="Shape 4"/>
          <p:cNvSpPr/>
          <p:nvPr/>
        </p:nvSpPr>
        <p:spPr>
          <a:xfrm>
            <a:off x="5074027" y="2887563"/>
            <a:ext cx="777597" cy="27742"/>
          </a:xfrm>
          <a:prstGeom prst="rect">
            <a:avLst/>
          </a:prstGeom>
          <a:solidFill>
            <a:srgbClr val="FF6680"/>
          </a:solidFill>
          <a:ln/>
        </p:spPr>
      </p:sp>
      <p:sp>
        <p:nvSpPr>
          <p:cNvPr id="8" name="Shape 5"/>
          <p:cNvSpPr/>
          <p:nvPr/>
        </p:nvSpPr>
        <p:spPr>
          <a:xfrm>
            <a:off x="4574084" y="2651522"/>
            <a:ext cx="499943" cy="499943"/>
          </a:xfrm>
          <a:prstGeom prst="roundRect">
            <a:avLst>
              <a:gd name="adj" fmla="val 13333"/>
            </a:avLst>
          </a:prstGeom>
          <a:solidFill>
            <a:srgbClr val="312140"/>
          </a:solidFill>
          <a:ln/>
        </p:spPr>
      </p:sp>
      <p:sp>
        <p:nvSpPr>
          <p:cNvPr id="9" name="Text 6"/>
          <p:cNvSpPr/>
          <p:nvPr/>
        </p:nvSpPr>
        <p:spPr>
          <a:xfrm>
            <a:off x="4740176" y="2693194"/>
            <a:ext cx="16764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b="1" dirty="0">
                <a:solidFill>
                  <a:srgbClr val="FF726D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1</a:t>
            </a:r>
            <a:endParaRPr lang="en-US" sz="2624" dirty="0"/>
          </a:p>
        </p:txBody>
      </p:sp>
      <p:sp>
        <p:nvSpPr>
          <p:cNvPr id="10" name="Text 7"/>
          <p:cNvSpPr/>
          <p:nvPr/>
        </p:nvSpPr>
        <p:spPr>
          <a:xfrm>
            <a:off x="6046113" y="2700099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FF726D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تحلیل داده پزشکی</a:t>
            </a:r>
            <a:endParaRPr lang="en-US" sz="2187" dirty="0"/>
          </a:p>
        </p:txBody>
      </p:sp>
      <p:sp>
        <p:nvSpPr>
          <p:cNvPr id="11" name="Text 8"/>
          <p:cNvSpPr/>
          <p:nvPr/>
        </p:nvSpPr>
        <p:spPr>
          <a:xfrm>
            <a:off x="6046113" y="3180517"/>
            <a:ext cx="7751088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r">
              <a:lnSpc>
                <a:spcPts val="2799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استفاده از الگوریتم های هوش مصنوعی برای تشخیص بیماری های پیشرفته و مقایسه نتایج بیماری و آزمایش</a:t>
            </a:r>
            <a:endParaRPr lang="en-US" sz="1750" dirty="0"/>
          </a:p>
        </p:txBody>
      </p:sp>
      <p:sp>
        <p:nvSpPr>
          <p:cNvPr id="12" name="Shape 9"/>
          <p:cNvSpPr/>
          <p:nvPr/>
        </p:nvSpPr>
        <p:spPr>
          <a:xfrm>
            <a:off x="5074027" y="4745295"/>
            <a:ext cx="777597" cy="27742"/>
          </a:xfrm>
          <a:prstGeom prst="rect">
            <a:avLst/>
          </a:prstGeom>
          <a:solidFill>
            <a:srgbClr val="FF6680"/>
          </a:solidFill>
          <a:ln/>
        </p:spPr>
      </p:sp>
      <p:sp>
        <p:nvSpPr>
          <p:cNvPr id="13" name="Shape 10"/>
          <p:cNvSpPr/>
          <p:nvPr/>
        </p:nvSpPr>
        <p:spPr>
          <a:xfrm>
            <a:off x="4574084" y="4509254"/>
            <a:ext cx="499943" cy="499943"/>
          </a:xfrm>
          <a:prstGeom prst="roundRect">
            <a:avLst>
              <a:gd name="adj" fmla="val 13333"/>
            </a:avLst>
          </a:prstGeom>
          <a:solidFill>
            <a:srgbClr val="312140"/>
          </a:solidFill>
          <a:ln/>
        </p:spPr>
      </p:sp>
      <p:sp>
        <p:nvSpPr>
          <p:cNvPr id="14" name="Text 11"/>
          <p:cNvSpPr/>
          <p:nvPr/>
        </p:nvSpPr>
        <p:spPr>
          <a:xfrm>
            <a:off x="4740176" y="4550926"/>
            <a:ext cx="16764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b="1" dirty="0">
                <a:solidFill>
                  <a:srgbClr val="FF726D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2</a:t>
            </a:r>
            <a:endParaRPr lang="en-US" sz="2624" dirty="0"/>
          </a:p>
        </p:txBody>
      </p:sp>
      <p:sp>
        <p:nvSpPr>
          <p:cNvPr id="15" name="Text 12"/>
          <p:cNvSpPr/>
          <p:nvPr/>
        </p:nvSpPr>
        <p:spPr>
          <a:xfrm>
            <a:off x="6046113" y="4557832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FF726D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پشتیبانی مشتری</a:t>
            </a:r>
            <a:endParaRPr lang="en-US" sz="2187" dirty="0"/>
          </a:p>
        </p:txBody>
      </p:sp>
      <p:sp>
        <p:nvSpPr>
          <p:cNvPr id="16" name="Text 13"/>
          <p:cNvSpPr/>
          <p:nvPr/>
        </p:nvSpPr>
        <p:spPr>
          <a:xfrm>
            <a:off x="6046113" y="5038249"/>
            <a:ext cx="7751088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r">
              <a:lnSpc>
                <a:spcPts val="2799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استفاده از چت بات های هوشمند برای پاسخگوئی به نیاز های مشتریان</a:t>
            </a:r>
            <a:endParaRPr lang="en-US" sz="1750" dirty="0"/>
          </a:p>
        </p:txBody>
      </p:sp>
      <p:sp>
        <p:nvSpPr>
          <p:cNvPr id="17" name="Shape 14"/>
          <p:cNvSpPr/>
          <p:nvPr/>
        </p:nvSpPr>
        <p:spPr>
          <a:xfrm>
            <a:off x="5074027" y="6247626"/>
            <a:ext cx="777597" cy="27742"/>
          </a:xfrm>
          <a:prstGeom prst="rect">
            <a:avLst/>
          </a:prstGeom>
          <a:solidFill>
            <a:srgbClr val="FF6680"/>
          </a:solidFill>
          <a:ln/>
        </p:spPr>
      </p:sp>
      <p:sp>
        <p:nvSpPr>
          <p:cNvPr id="18" name="Shape 15"/>
          <p:cNvSpPr/>
          <p:nvPr/>
        </p:nvSpPr>
        <p:spPr>
          <a:xfrm>
            <a:off x="4574084" y="6011585"/>
            <a:ext cx="499943" cy="499943"/>
          </a:xfrm>
          <a:prstGeom prst="roundRect">
            <a:avLst>
              <a:gd name="adj" fmla="val 13333"/>
            </a:avLst>
          </a:prstGeom>
          <a:solidFill>
            <a:srgbClr val="312140"/>
          </a:solidFill>
          <a:ln/>
        </p:spPr>
      </p:sp>
      <p:sp>
        <p:nvSpPr>
          <p:cNvPr id="19" name="Text 16"/>
          <p:cNvSpPr/>
          <p:nvPr/>
        </p:nvSpPr>
        <p:spPr>
          <a:xfrm>
            <a:off x="4740176" y="6053257"/>
            <a:ext cx="16764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b="1" dirty="0">
                <a:solidFill>
                  <a:srgbClr val="FF726D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3</a:t>
            </a:r>
            <a:endParaRPr lang="en-US" sz="2624" dirty="0"/>
          </a:p>
        </p:txBody>
      </p:sp>
      <p:sp>
        <p:nvSpPr>
          <p:cNvPr id="20" name="Text 17"/>
          <p:cNvSpPr/>
          <p:nvPr/>
        </p:nvSpPr>
        <p:spPr>
          <a:xfrm>
            <a:off x="6046113" y="6060162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FF726D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ربات های فکتچک</a:t>
            </a:r>
            <a:endParaRPr lang="en-US" sz="2187" dirty="0"/>
          </a:p>
        </p:txBody>
      </p:sp>
      <p:sp>
        <p:nvSpPr>
          <p:cNvPr id="21" name="Text 18"/>
          <p:cNvSpPr/>
          <p:nvPr/>
        </p:nvSpPr>
        <p:spPr>
          <a:xfrm>
            <a:off x="6046113" y="6540579"/>
            <a:ext cx="7751088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r">
              <a:lnSpc>
                <a:spcPts val="2799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ایجاد ربات هایی با استفاده از هوش مصنوعی برای کمک به مردم در دسترسی به اطلاعات مهم و جستجوی پاسخ به سوالاتشان.</a:t>
            </a:r>
            <a:endParaRPr lang="en-US" sz="1750" dirty="0"/>
          </a:p>
        </p:txBody>
      </p:sp>
      <p:pic>
        <p:nvPicPr>
          <p:cNvPr id="22" name="Image 1" descr="preencoded.png">
            <a:hlinkClick r:id="rId4"/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0C17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1631"/>
          </a:solidFill>
          <a:ln/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77749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2037993" y="4456628"/>
            <a:ext cx="507492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FF726D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جمع‌بندی و نتیجه‌گیری</a:t>
            </a:r>
            <a:endParaRPr lang="en-US" sz="4374" dirty="0"/>
          </a:p>
        </p:txBody>
      </p:sp>
      <p:sp>
        <p:nvSpPr>
          <p:cNvPr id="6" name="Text 3"/>
          <p:cNvSpPr/>
          <p:nvPr/>
        </p:nvSpPr>
        <p:spPr>
          <a:xfrm>
            <a:off x="2037993" y="5484257"/>
            <a:ext cx="10554414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r">
              <a:lnSpc>
                <a:spcPts val="2799"/>
              </a:lnSpc>
              <a:buNone/>
            </a:pPr>
            <a:r>
              <a:rPr lang="en-US" sz="1750" dirty="0">
                <a:solidFill>
                  <a:srgbClr val="DAD1E6"/>
                </a:solidFill>
                <a:latin typeface="Fira Sans" pitchFamily="34" charset="0"/>
                <a:ea typeface="Fira Sans" pitchFamily="34" charset="-122"/>
                <a:cs typeface="Fira Sans" pitchFamily="34" charset="-120"/>
              </a:rPr>
              <a:t>هوش مصنوعی یکی از مهم‌ترین فناوری‌های جدید در حوزه وب است و به طور گسترده‌ای در سراسر دنیا استفاده می‌شود. برای اطلاعات بیشتر و کاربرد های بیشتر در آینده، همچنین برای مواجه شدن با چالش‌های پیش رو، تحقیقات در این حوزه همچنان ادامه خواهد داشت.</a:t>
            </a:r>
            <a:endParaRPr lang="en-US" sz="1750" dirty="0"/>
          </a:p>
        </p:txBody>
      </p:sp>
      <p:pic>
        <p:nvPicPr>
          <p:cNvPr id="7" name="Image 1" descr="preencoded.png">
            <a:hlinkClick r:id="rId4"/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</TotalTime>
  <Words>432</Words>
  <Application>Microsoft Office PowerPoint</Application>
  <PresentationFormat>Custom</PresentationFormat>
  <Paragraphs>53</Paragraphs>
  <Slides>7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Arial</vt:lpstr>
      <vt:lpstr>Calibri</vt:lpstr>
      <vt:lpstr>Fira Sans</vt:lpstr>
      <vt:lpstr>Inconsolata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Hadish</cp:lastModifiedBy>
  <cp:revision>3</cp:revision>
  <dcterms:created xsi:type="dcterms:W3CDTF">2023-12-29T13:03:05Z</dcterms:created>
  <dcterms:modified xsi:type="dcterms:W3CDTF">2023-12-29T13:11:50Z</dcterms:modified>
</cp:coreProperties>
</file>